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2087-9DDB-4702-B7F6-53541A229BB3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2A73-0F50-4F38-B86E-C2209B2B390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fG_kWumyU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rct=j&amp;q=&amp;esrc=s&amp;frm=1&amp;source=images&amp;cd=&amp;cad=rja&amp;uact=8&amp;ved=0CAcQjRxqFQoTCLfT0rnb28cCFeOMcgodzOkOeA&amp;url=http://websupport1.citytech.cuny.edu/faculty/pcatapano/WC2/industrialrevolution2010.html&amp;psig=AFQjCNG7I_7xLXH1ArqIbTeU18tVGzPuzw&amp;ust=14413988469384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Hoofdstuk 9</a:t>
            </a:r>
            <a:br>
              <a:rPr lang="nl-NL" dirty="0" smtClean="0"/>
            </a:br>
            <a:r>
              <a:rPr lang="nl-NL" dirty="0" smtClean="0"/>
              <a:t>De economische sprong van Europa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</a:t>
            </a:r>
          </a:p>
          <a:p>
            <a:r>
              <a:rPr lang="nl-NL" dirty="0" smtClean="0"/>
              <a:t>‘De industriële revolutie’</a:t>
            </a:r>
            <a:endParaRPr lang="nl-NL" dirty="0"/>
          </a:p>
        </p:txBody>
      </p:sp>
      <p:sp>
        <p:nvSpPr>
          <p:cNvPr id="4" name="Explosie 1 3"/>
          <p:cNvSpPr/>
          <p:nvPr/>
        </p:nvSpPr>
        <p:spPr>
          <a:xfrm>
            <a:off x="683568" y="188640"/>
            <a:ext cx="3096344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Moderne tijd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Bijpassend kenmerkend aspect: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	De </a:t>
            </a:r>
            <a:r>
              <a:rPr lang="nl-NL" dirty="0" smtClean="0">
                <a:solidFill>
                  <a:srgbClr val="FF0000"/>
                </a:solidFill>
              </a:rPr>
              <a:t>Industriële Revolutie </a:t>
            </a:r>
            <a:r>
              <a:rPr lang="nl-NL" dirty="0" smtClean="0"/>
              <a:t>die in de westerse wereld de </a:t>
            </a:r>
            <a:r>
              <a:rPr lang="nl-NL" dirty="0" smtClean="0">
                <a:solidFill>
                  <a:srgbClr val="FF0000"/>
                </a:solidFill>
              </a:rPr>
              <a:t>basis</a:t>
            </a:r>
            <a:r>
              <a:rPr lang="nl-NL" dirty="0" smtClean="0"/>
              <a:t> legde voor </a:t>
            </a:r>
            <a:r>
              <a:rPr lang="nl-NL" dirty="0" smtClean="0">
                <a:solidFill>
                  <a:srgbClr val="FF0000"/>
                </a:solidFill>
              </a:rPr>
              <a:t>een industriële samenleving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Je moet dus goed weten: </a:t>
            </a:r>
          </a:p>
          <a:p>
            <a:pPr>
              <a:buNone/>
            </a:pPr>
            <a:r>
              <a:rPr lang="nl-NL" i="1" dirty="0">
                <a:sym typeface="Wingdings" pitchFamily="2" charset="2"/>
              </a:rPr>
              <a:t>	</a:t>
            </a:r>
            <a:r>
              <a:rPr lang="nl-NL" i="1" dirty="0" smtClean="0">
                <a:sym typeface="Wingdings" pitchFamily="2" charset="2"/>
              </a:rPr>
              <a:t> </a:t>
            </a:r>
            <a:r>
              <a:rPr lang="nl-NL" i="1" dirty="0" smtClean="0"/>
              <a:t>wie/wat/waar/wanneer/waarom/waarmee Industriële Revolutie</a:t>
            </a:r>
          </a:p>
          <a:p>
            <a:pPr>
              <a:buNone/>
            </a:pPr>
            <a:endParaRPr lang="nl-NL" i="1" dirty="0"/>
          </a:p>
          <a:p>
            <a:pPr>
              <a:buNone/>
            </a:pPr>
            <a:r>
              <a:rPr lang="nl-NL" i="1" dirty="0" smtClean="0"/>
              <a:t>	</a:t>
            </a:r>
            <a:r>
              <a:rPr lang="nl-NL" i="1" dirty="0" smtClean="0">
                <a:sym typeface="Wingdings" pitchFamily="2" charset="2"/>
              </a:rPr>
              <a:t> </a:t>
            </a:r>
            <a:r>
              <a:rPr lang="nl-NL" i="1" dirty="0" smtClean="0"/>
              <a:t>En dat deze Industriële Revolutie gezorgd heeft voor een nieuw soort samenleving (industriële samenleving),</a:t>
            </a:r>
            <a:r>
              <a:rPr lang="nl-NL" i="1" dirty="0" smtClean="0">
                <a:sym typeface="Wingdings" pitchFamily="2" charset="2"/>
              </a:rPr>
              <a:t> de kenmerken van deze samenleving</a:t>
            </a:r>
            <a:endParaRPr lang="nl-NL" i="1" dirty="0"/>
          </a:p>
        </p:txBody>
      </p:sp>
      <p:sp>
        <p:nvSpPr>
          <p:cNvPr id="4" name="Rechthoek 3"/>
          <p:cNvSpPr/>
          <p:nvPr/>
        </p:nvSpPr>
        <p:spPr>
          <a:xfrm>
            <a:off x="39959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2"/>
              </a:rPr>
              <a:t>https://www.youtube.com/watch?v=IfG_kWumyUQ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Het ontstaan van de Industriële Revolutie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Medio 18</a:t>
            </a:r>
            <a:r>
              <a:rPr lang="nl-NL" b="1" baseline="30000" dirty="0" smtClean="0">
                <a:solidFill>
                  <a:srgbClr val="FF0000"/>
                </a:solidFill>
              </a:rPr>
              <a:t>e</a:t>
            </a:r>
            <a:r>
              <a:rPr lang="nl-NL" b="1" dirty="0" smtClean="0">
                <a:solidFill>
                  <a:srgbClr val="FF0000"/>
                </a:solidFill>
              </a:rPr>
              <a:t> eeuw in Groot-Brittannië. </a:t>
            </a:r>
          </a:p>
          <a:p>
            <a:pPr>
              <a:buNone/>
            </a:pPr>
            <a:r>
              <a:rPr lang="nl-NL" dirty="0" smtClean="0"/>
              <a:t>Oorzaken: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>
                <a:solidFill>
                  <a:srgbClr val="FF0000"/>
                </a:solidFill>
              </a:rPr>
              <a:t>(1)meer landbouwopbrengsten </a:t>
            </a:r>
            <a:r>
              <a:rPr lang="nl-NL" sz="2400" i="1" dirty="0" smtClean="0"/>
              <a:t>(door meer kennis en soorten gewassen)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(2)meer eten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 (3)meer mensen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sz="2400" i="1" dirty="0" smtClean="0">
                <a:sym typeface="Wingdings" pitchFamily="2" charset="2"/>
              </a:rPr>
              <a:t>(ook door verbeterde gezondheidszorg)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(4) vraag naar textiel</a:t>
            </a:r>
            <a:r>
              <a:rPr lang="nl-NL" dirty="0" smtClean="0">
                <a:sym typeface="Wingdings" pitchFamily="2" charset="2"/>
              </a:rPr>
              <a:t> 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(5)opvoeren van de textielproductie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sz="2400" i="1" dirty="0" smtClean="0">
                <a:sym typeface="Wingdings" pitchFamily="2" charset="2"/>
              </a:rPr>
              <a:t>(o.a. door beschikbaarheid katoen uit koloniën / investeren in nieuwe weefmachines)</a:t>
            </a:r>
            <a:endParaRPr lang="nl-NL" i="1" dirty="0" smtClean="0">
              <a:sym typeface="Wingdings" pitchFamily="2" charset="2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4" name="Rechthoekige toelichting 3"/>
          <p:cNvSpPr/>
          <p:nvPr/>
        </p:nvSpPr>
        <p:spPr>
          <a:xfrm>
            <a:off x="971600" y="5877272"/>
            <a:ext cx="4032448" cy="792088"/>
          </a:xfrm>
          <a:prstGeom prst="wedgeRectCallout">
            <a:avLst>
              <a:gd name="adj1" fmla="val -18561"/>
              <a:gd name="adj2" fmla="val -76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Dit is een </a:t>
            </a:r>
            <a:r>
              <a:rPr lang="nl-NL" dirty="0" err="1" smtClean="0"/>
              <a:t>oorzaak-gevolg</a:t>
            </a:r>
            <a:r>
              <a:rPr lang="nl-NL" dirty="0" smtClean="0"/>
              <a:t> schema… je moet zo’n schema kunnen beredeneren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ebsupport1.citytech.cuny.edu/faculty/pcatapano/WC2/wc2maps/16e_Map_19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140" t="3509" r="7895" b="8772"/>
          <a:stretch>
            <a:fillRect/>
          </a:stretch>
        </p:blipFill>
        <p:spPr bwMode="auto">
          <a:xfrm>
            <a:off x="2087216" y="0"/>
            <a:ext cx="7056784" cy="54006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251520" y="2924944"/>
            <a:ext cx="374441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/>
              <a:t>De komst van de industrie (stoommachine) zorgt voor:</a:t>
            </a:r>
          </a:p>
          <a:p>
            <a:pPr>
              <a:buFontTx/>
              <a:buChar char="-"/>
            </a:pPr>
            <a:r>
              <a:rPr lang="nl-NL" sz="2000" dirty="0" smtClean="0"/>
              <a:t>Verstedelijking (urbanisatie)</a:t>
            </a:r>
          </a:p>
          <a:p>
            <a:pPr>
              <a:buFontTx/>
              <a:buChar char="-"/>
            </a:pPr>
            <a:r>
              <a:rPr lang="nl-NL" sz="2000" dirty="0" smtClean="0"/>
              <a:t>Een nieuwe bevolkingsgroepen: heel veel arme ongeschoolde arbeiders en een kleine groep middenklasse (geschoold personeel)</a:t>
            </a:r>
          </a:p>
          <a:p>
            <a:pPr>
              <a:buFontTx/>
              <a:buChar char="-"/>
            </a:pPr>
            <a:r>
              <a:rPr lang="nl-NL" sz="2000" dirty="0" smtClean="0"/>
              <a:t>Aanleg nieuwe infrastructuur: spoorwegen en kanalen</a:t>
            </a:r>
          </a:p>
          <a:p>
            <a:pPr>
              <a:buFontTx/>
              <a:buChar char="-"/>
            </a:pPr>
            <a:r>
              <a:rPr lang="nl-NL" sz="2000" dirty="0" smtClean="0"/>
              <a:t>Nieuwe uitvindingen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4283968" y="4869160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148064" y="2996952"/>
            <a:ext cx="374441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/>
              <a:t>INDUSTRIELE SAMENLEVING = KLASSENSAMENLEVING. </a:t>
            </a:r>
          </a:p>
          <a:p>
            <a:endParaRPr lang="nl-NL" sz="2000" dirty="0"/>
          </a:p>
          <a:p>
            <a:r>
              <a:rPr lang="nl-NL" sz="2000" dirty="0" smtClean="0"/>
              <a:t>Een samenleving die gebaseerd is op hoeveel bezit je hebt.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industriële revolutie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Verandert het kapitalistisch denken: </a:t>
            </a:r>
          </a:p>
          <a:p>
            <a:pPr>
              <a:buNone/>
            </a:pPr>
            <a:r>
              <a:rPr lang="nl-NL" dirty="0" smtClean="0"/>
              <a:t>Eerst = handelskapitalisme</a:t>
            </a:r>
            <a:r>
              <a:rPr lang="nl-NL" sz="2400" i="1" dirty="0" smtClean="0"/>
              <a:t> (denk aan </a:t>
            </a:r>
            <a:r>
              <a:rPr lang="nl-NL" sz="2400" i="1" dirty="0" smtClean="0"/>
              <a:t>VOC, handelen en nog eens handelen)</a:t>
            </a:r>
            <a:endParaRPr lang="nl-NL" i="1" dirty="0" smtClean="0"/>
          </a:p>
          <a:p>
            <a:pPr>
              <a:buNone/>
            </a:pPr>
            <a:r>
              <a:rPr lang="nl-NL" dirty="0" smtClean="0"/>
              <a:t>Nu = modern kapitalisme</a:t>
            </a:r>
          </a:p>
          <a:p>
            <a:pPr>
              <a:buNone/>
            </a:pPr>
            <a:r>
              <a:rPr lang="nl-NL" dirty="0" smtClean="0"/>
              <a:t>Kenmerken van modern kapitalisme: </a:t>
            </a:r>
          </a:p>
          <a:p>
            <a:r>
              <a:rPr lang="nl-NL" dirty="0" smtClean="0"/>
              <a:t>Doel = zoveel mogelijk winst proberen te maken door produceren + verkopen van goederen en diensten op een </a:t>
            </a:r>
            <a:r>
              <a:rPr lang="nl-NL" u="sng" dirty="0" smtClean="0"/>
              <a:t>vrije markt.</a:t>
            </a:r>
            <a:r>
              <a:rPr lang="nl-NL" dirty="0" smtClean="0"/>
              <a:t> </a:t>
            </a:r>
            <a:r>
              <a:rPr lang="nl-NL" sz="2400" i="1" dirty="0" smtClean="0"/>
              <a:t>(dus geen mercantilisme, zoals in 18</a:t>
            </a:r>
            <a:r>
              <a:rPr lang="nl-NL" sz="2400" i="1" baseline="30000" dirty="0" smtClean="0"/>
              <a:t>e</a:t>
            </a:r>
            <a:r>
              <a:rPr lang="nl-NL" sz="2400" i="1" dirty="0" smtClean="0"/>
              <a:t> eeuw!)</a:t>
            </a:r>
            <a:endParaRPr lang="nl-NL" i="1" u="sng" dirty="0" smtClean="0"/>
          </a:p>
          <a:p>
            <a:r>
              <a:rPr lang="nl-NL" dirty="0" smtClean="0"/>
              <a:t>Vrije mensen leveren diensten / verkopen hun arbeid </a:t>
            </a:r>
            <a:r>
              <a:rPr lang="nl-NL" sz="2600" i="1" dirty="0" smtClean="0"/>
              <a:t>(dus geen horige boeren / slaven zoals in de 18</a:t>
            </a:r>
            <a:r>
              <a:rPr lang="nl-NL" sz="2600" i="1" baseline="30000" dirty="0" smtClean="0"/>
              <a:t>e</a:t>
            </a:r>
            <a:r>
              <a:rPr lang="nl-NL" sz="2600" i="1" dirty="0" smtClean="0"/>
              <a:t> eeuw</a:t>
            </a:r>
            <a:r>
              <a:rPr lang="nl-NL" dirty="0" smtClean="0"/>
              <a:t>) = loon</a:t>
            </a:r>
          </a:p>
          <a:p>
            <a:r>
              <a:rPr lang="nl-NL" dirty="0" smtClean="0"/>
              <a:t>Productiemiddelen (grond / kapitaal / grondstoffen) zijn in eigen bezit.</a:t>
            </a:r>
          </a:p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467544" y="5589240"/>
            <a:ext cx="8424936" cy="1268760"/>
          </a:xfrm>
          <a:prstGeom prst="cloudCallout">
            <a:avLst>
              <a:gd name="adj1" fmla="val -8008"/>
              <a:gd name="adj2" fmla="val -80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Deze principes gaan allemaal uit van ‘vrijheid’ = </a:t>
            </a:r>
            <a:r>
              <a:rPr lang="nl-NL" b="1" dirty="0" smtClean="0">
                <a:solidFill>
                  <a:srgbClr val="FFC000"/>
                </a:solidFill>
              </a:rPr>
              <a:t>economisch liberalisme </a:t>
            </a:r>
            <a:r>
              <a:rPr lang="nl-NL" dirty="0" smtClean="0"/>
              <a:t>: niemand (</a:t>
            </a:r>
            <a:r>
              <a:rPr lang="nl-NL" i="1" dirty="0" smtClean="0"/>
              <a:t>dus de regering ook niet</a:t>
            </a:r>
            <a:r>
              <a:rPr lang="nl-NL" dirty="0" smtClean="0"/>
              <a:t>) bemoeit zich met de </a:t>
            </a:r>
            <a:r>
              <a:rPr lang="nl-NL" dirty="0" smtClean="0"/>
              <a:t>economie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Aan het </a:t>
            </a:r>
            <a:r>
              <a:rPr lang="nl-NL" dirty="0" smtClean="0"/>
              <a:t>modern kapitalisme </a:t>
            </a:r>
            <a:r>
              <a:rPr lang="nl-NL" dirty="0" smtClean="0"/>
              <a:t>/ economisch liberalisme kleven nadelen: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Arbeiders </a:t>
            </a:r>
            <a:r>
              <a:rPr lang="nl-NL" dirty="0" smtClean="0"/>
              <a:t>leven en werken onder verschrikkelijke omstandigheden en zij worden niet beschermd.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Medio / eind 19</a:t>
            </a:r>
            <a:r>
              <a:rPr lang="nl-NL" baseline="30000" dirty="0" smtClean="0"/>
              <a:t>e</a:t>
            </a:r>
            <a:r>
              <a:rPr lang="nl-NL" dirty="0" smtClean="0"/>
              <a:t> eeuw: emancipatie van de arbeiders = oprichting vakbonden en politieke partijen. (zie </a:t>
            </a:r>
            <a:r>
              <a:rPr lang="nl-NL" dirty="0" err="1" smtClean="0"/>
              <a:t>hfst</a:t>
            </a:r>
            <a:r>
              <a:rPr lang="nl-NL" dirty="0" smtClean="0"/>
              <a:t>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237</Words>
  <Application>Microsoft Office PowerPoint</Application>
  <PresentationFormat>Diavoorstelling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Office-thema</vt:lpstr>
      <vt:lpstr>Hoofdstuk 9 De economische sprong van Europa </vt:lpstr>
      <vt:lpstr>Bijpassend kenmerkend aspect:</vt:lpstr>
      <vt:lpstr>Het ontstaan van de Industriële Revolutie</vt:lpstr>
      <vt:lpstr>PowerPoint-presentatie</vt:lpstr>
      <vt:lpstr>De industriële revolutie </vt:lpstr>
      <vt:lpstr>Aan het modern kapitalisme / economisch liberalisme kleven nadelen: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Gebruiker</dc:creator>
  <cp:lastModifiedBy>Kristel Biemans</cp:lastModifiedBy>
  <cp:revision>14</cp:revision>
  <dcterms:created xsi:type="dcterms:W3CDTF">2015-09-03T20:21:27Z</dcterms:created>
  <dcterms:modified xsi:type="dcterms:W3CDTF">2016-09-06T14:25:21Z</dcterms:modified>
</cp:coreProperties>
</file>